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2" r:id="rId4"/>
    <p:sldId id="257" r:id="rId5"/>
    <p:sldId id="258" r:id="rId6"/>
    <p:sldId id="265" r:id="rId7"/>
    <p:sldId id="260" r:id="rId8"/>
    <p:sldId id="261" r:id="rId9"/>
    <p:sldId id="266" r:id="rId10"/>
    <p:sldId id="267" r:id="rId11"/>
    <p:sldId id="268" r:id="rId12"/>
    <p:sldId id="264" r:id="rId13"/>
    <p:sldId id="286" r:id="rId14"/>
    <p:sldId id="269" r:id="rId15"/>
    <p:sldId id="270" r:id="rId16"/>
    <p:sldId id="271" r:id="rId17"/>
    <p:sldId id="272" r:id="rId18"/>
    <p:sldId id="287" r:id="rId19"/>
    <p:sldId id="288" r:id="rId20"/>
    <p:sldId id="263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91" r:id="rId35"/>
    <p:sldId id="289" r:id="rId36"/>
    <p:sldId id="29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6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1B56-C0E4-824F-95B9-DF8C9F6F2696}" type="datetimeFigureOut">
              <a:rPr lang="en-US" smtClean="0"/>
              <a:t>1/31/11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2865F-0E19-BE4B-8C24-C094D28E769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in -&gt; Data processed -&gt; Data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2865F-0E19-BE4B-8C24-C094D28E769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</a:t>
            </a:r>
            <a:r>
              <a:rPr lang="en-US" baseline="0" dirty="0" smtClean="0"/>
              <a:t> bit of a fish out of water…</a:t>
            </a:r>
            <a:r>
              <a:rPr lang="en-US" baseline="0" dirty="0" smtClean="0"/>
              <a:t> we’ll discuss at levels for all people in the room today (</a:t>
            </a:r>
            <a:r>
              <a:rPr lang="en-US" baseline="0" dirty="0" err="1" smtClean="0"/>
              <a:t>newbies</a:t>
            </a:r>
            <a:r>
              <a:rPr lang="en-US" baseline="0" dirty="0" smtClean="0"/>
              <a:t> to experts)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B3898-E7B0-4A4B-B5B9-DEC84A8B793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Acquiring data</a:t>
            </a:r>
          </a:p>
          <a:p>
            <a:endParaRPr lang="en-US" dirty="0" smtClean="0"/>
          </a:p>
          <a:p>
            <a:r>
              <a:rPr lang="en-US" dirty="0" smtClean="0"/>
              <a:t>http://io9.com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2865F-0E19-BE4B-8C24-C094D28E769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P(A) is the fraction of possible universes in which A is true.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B3898-E7B0-4A4B-B5B9-DEC84A8B793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2865F-0E19-BE4B-8C24-C094D28E7694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pleGothic"/>
                <a:ea typeface="AppleGothic"/>
                <a:cs typeface="AppleGothic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Gothic"/>
                <a:ea typeface="AppleGothic"/>
                <a:cs typeface="AppleGothic"/>
              </a:defRPr>
            </a:lvl1pPr>
            <a:lvl2pPr>
              <a:defRPr>
                <a:latin typeface="AppleGothic"/>
                <a:ea typeface="AppleGothic"/>
                <a:cs typeface="AppleGothic"/>
              </a:defRPr>
            </a:lvl2pPr>
            <a:lvl3pPr>
              <a:defRPr>
                <a:latin typeface="AppleGothic"/>
                <a:ea typeface="AppleGothic"/>
                <a:cs typeface="AppleGothic"/>
              </a:defRPr>
            </a:lvl3pPr>
            <a:lvl4pPr>
              <a:defRPr>
                <a:latin typeface="AppleGothic"/>
                <a:ea typeface="AppleGothic"/>
                <a:cs typeface="AppleGothic"/>
              </a:defRPr>
            </a:lvl4pPr>
            <a:lvl5pPr>
              <a:defRPr>
                <a:latin typeface="AppleGothic"/>
                <a:ea typeface="AppleGothic"/>
                <a:cs typeface="Apple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ppleGothic"/>
                <a:ea typeface="AppleGothic"/>
                <a:cs typeface="AppleGothic"/>
              </a:defRPr>
            </a:lvl1pPr>
          </a:lstStyle>
          <a:p>
            <a:fld id="{26FDAD25-950F-FB40-B3A5-6F1413AA95BC}" type="datetimeFigureOut">
              <a:rPr lang="en-US" smtClean="0"/>
              <a:pPr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ppleGothic"/>
                <a:ea typeface="AppleGothic"/>
                <a:cs typeface="AppleGothic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ppleGothic"/>
                <a:ea typeface="AppleGothic"/>
                <a:cs typeface="AppleGothic"/>
              </a:defRPr>
            </a:lvl1pPr>
          </a:lstStyle>
          <a:p>
            <a:fld id="{FA31A1C8-93FF-C740-A000-A7BF50AA50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t>1/31/11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t>1/31/11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t>1/31/11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t>1/31/11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t>1/31/11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DAD25-950F-FB40-B3A5-6F1413AA95BC}" type="datetimeFigureOut">
              <a:rPr lang="en-US" smtClean="0"/>
              <a:t>1/31/11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A1C8-93FF-C740-A000-A7BF50AA5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DAD25-950F-FB40-B3A5-6F1413AA95BC}" type="datetimeFigureOut">
              <a:rPr lang="en-US" smtClean="0"/>
              <a:t>1/31/11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1A1C8-93FF-C740-A000-A7BF50AA505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Working With Text Data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Hilary Mason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hmason</a:t>
            </a:r>
            <a:endParaRPr lang="en-US" dirty="0" smtClean="0"/>
          </a:p>
          <a:p>
            <a:r>
              <a:rPr lang="en-US" dirty="0" err="1" smtClean="0"/>
              <a:t>h@bit.ly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5447862"/>
            <a:ext cx="8953500" cy="114300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strata_bootcamp/code/text_data/content_parsing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932574"/>
            <a:ext cx="8953500" cy="341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827" y="0"/>
            <a:ext cx="51435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lynx –dump http://strataconf.com/strata2011/public/schedule/detail/17164</a:t>
            </a:r>
            <a:endParaRPr lang="en-US" dirty="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6345"/>
            <a:ext cx="8229600" cy="114300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ontent Extraction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102" y="1830552"/>
            <a:ext cx="7819697" cy="4295611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</a:rPr>
              <a:t>E-mail.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42" y="0"/>
            <a:ext cx="5483746" cy="7695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POP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IMAP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??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rot="10800000">
            <a:off x="1707931" y="3004208"/>
            <a:ext cx="2005724" cy="8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71310" y="2819542"/>
            <a:ext cx="16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ucks the least.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inbox inventory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None/>
            </a:pPr>
            <a:endParaRPr lang="en-US" dirty="0" smtClean="0">
              <a:latin typeface="Courier"/>
              <a:cs typeface="Courier"/>
            </a:endParaRPr>
          </a:p>
          <a:p>
            <a:pPr>
              <a:buNone/>
            </a:pPr>
            <a:endParaRPr lang="en-US" dirty="0">
              <a:latin typeface="Courier"/>
              <a:cs typeface="Courier"/>
            </a:endParaRP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[Gmail]/Starred,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INBOX, # messages: 7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[Gmail]/All Mail, # messages: 28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</a:t>
            </a:r>
            <a:r>
              <a:rPr lang="en-US" dirty="0" err="1" smtClean="0">
                <a:latin typeface="Courier"/>
                <a:cs typeface="Courier"/>
              </a:rPr>
              <a:t>bacn</a:t>
            </a:r>
            <a:r>
              <a:rPr lang="en-US" dirty="0" smtClean="0">
                <a:latin typeface="Courier"/>
                <a:cs typeface="Courier"/>
              </a:rPr>
              <a:t>, # messages: 3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Personal,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Travel,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Work,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commercial, # messages: 8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[Gmail]/Drafts,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waiting, # messages: 1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[Gmail]/Spam, # messages: 39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inbox, # messages: 7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[Gmail]/Trash, # messages: 4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[Gmail]/Sent Mail, # messages: 6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[Gmail], # messages: 0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friends, # messages: 7</a:t>
            </a:r>
          </a:p>
          <a:p>
            <a:pPr>
              <a:buNone/>
            </a:pPr>
            <a:r>
              <a:rPr lang="en-US" dirty="0" smtClean="0">
                <a:latin typeface="Courier"/>
                <a:cs typeface="Courier"/>
              </a:rPr>
              <a:t>Folder Receipts, # messages: 0</a:t>
            </a:r>
          </a:p>
          <a:p>
            <a:pPr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code: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47241"/>
            <a:ext cx="8229600" cy="25789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err="1" smtClean="0">
                <a:latin typeface="Courier"/>
                <a:cs typeface="Courier"/>
              </a:rPr>
              <a:t>strata_bootcamp/code/text_data/email_analysis</a:t>
            </a:r>
            <a:endParaRPr lang="en-US" sz="2400" dirty="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793" y="1600200"/>
            <a:ext cx="7627007" cy="4525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</a:rPr>
              <a:t>E-mail graphs.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018" y="-204952"/>
            <a:ext cx="9606018" cy="7684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32"/>
            <a:ext cx="9144000" cy="6868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51054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Classification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277" y="260948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&lt;math&gt;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75880"/>
            <a:ext cx="8566150" cy="287167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P(A) is the probability that A is true.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Axioms of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P(True</a:t>
            </a:r>
            <a:r>
              <a:rPr lang="en-US" dirty="0" smtClean="0"/>
              <a:t>) = 1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P(False</a:t>
            </a:r>
            <a:r>
              <a:rPr lang="en-US" dirty="0" smtClean="0"/>
              <a:t>) = 0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0 ≤ P(A) ≤ 1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P(A or B) = P(A) + P(B) – P(A and B)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P(A or B) = P(A) +  P(B) – P(A and B)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654539" y="1836615"/>
            <a:ext cx="5343769" cy="23641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59770" y="3223846"/>
            <a:ext cx="2520461" cy="33606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15309" y="3223846"/>
            <a:ext cx="2520461" cy="9769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7846" y="2080846"/>
            <a:ext cx="5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65400" y="5330093"/>
            <a:ext cx="56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P(B)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14784" y="3532553"/>
            <a:ext cx="11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 and B)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2222E-6 3.7037E-6 L -0.4434 0.00301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36492" cy="1143000"/>
          </a:xfrm>
        </p:spPr>
        <p:txBody>
          <a:bodyPr/>
          <a:lstStyle/>
          <a:p>
            <a:r>
              <a:rPr lang="en-US" dirty="0" err="1" smtClean="0"/>
              <a:t>Bayes</a:t>
            </a:r>
            <a:r>
              <a:rPr lang="en-US" dirty="0" smtClean="0"/>
              <a:t> Law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1" y="3184768"/>
            <a:ext cx="4796244" cy="1770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61" y="350716"/>
            <a:ext cx="2540000" cy="271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0037" y="-8463"/>
            <a:ext cx="11420314" cy="68664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802139" y="17463"/>
            <a:ext cx="415053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Example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16527" y="1160463"/>
            <a:ext cx="4740546" cy="3507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There are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10,000 people.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2400" baseline="0" dirty="0" smtClean="0">
              <a:latin typeface="AppleGothic"/>
              <a:ea typeface="AppleGothic"/>
              <a:cs typeface="AppleGothic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1% have a rare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>
                <a:latin typeface="AppleGothic"/>
                <a:ea typeface="AppleGothic"/>
                <a:cs typeface="AppleGothic"/>
              </a:rPr>
              <a:t>       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disease.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pleGothic"/>
              <a:ea typeface="AppleGothic"/>
              <a:cs typeface="Apple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Population of 10,000</a:t>
            </a:r>
          </a:p>
          <a:p>
            <a:r>
              <a:rPr lang="en-US" dirty="0" smtClean="0"/>
              <a:t>1% have rare disease</a:t>
            </a:r>
          </a:p>
          <a:p>
            <a:r>
              <a:rPr lang="en-US" dirty="0" smtClean="0"/>
              <a:t>There’s a test that is 99% effective.</a:t>
            </a:r>
          </a:p>
          <a:p>
            <a:pPr lvl="1"/>
            <a:r>
              <a:rPr lang="en-US" dirty="0" smtClean="0"/>
              <a:t>99% of sick patients test positive</a:t>
            </a:r>
          </a:p>
          <a:p>
            <a:pPr lvl="1"/>
            <a:r>
              <a:rPr lang="en-US" dirty="0" smtClean="0"/>
              <a:t>99% of healthy patients test negative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23985" y="2364154"/>
            <a:ext cx="8229600" cy="1276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Gothic"/>
                <a:ea typeface="AppleGothic"/>
                <a:cs typeface="AppleGothic"/>
              </a:rPr>
              <a:t>Given a positive test result, what is the probability that the patient is sick?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68450"/>
            <a:ext cx="7315200" cy="372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31750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99 sick patients test positive, 99 healthy patients test positive</a:t>
            </a:r>
          </a:p>
          <a:p>
            <a:pPr>
              <a:buNone/>
            </a:pPr>
            <a:endParaRPr lang="en-US" b="1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b="1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b="1" dirty="0" smtClean="0">
                <a:solidFill>
                  <a:srgbClr val="808080"/>
                </a:solidFill>
              </a:rPr>
              <a:t>Given a positive test, there is a 50% probability that the patient is sick.</a:t>
            </a:r>
            <a:endParaRPr lang="en-US" b="1" dirty="0">
              <a:solidFill>
                <a:srgbClr val="80808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4" y="1454638"/>
            <a:ext cx="7315200" cy="19558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6506" y="3995615"/>
            <a:ext cx="8296031" cy="251154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Know the prob. of testing sick given healthy, and healthy given sick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Use </a:t>
            </a:r>
            <a:r>
              <a:rPr lang="en-US" dirty="0" err="1" smtClean="0"/>
              <a:t>Bayes</a:t>
            </a:r>
            <a:r>
              <a:rPr lang="en-US" dirty="0" smtClean="0"/>
              <a:t> theorem to invert probabilities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277" y="260948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&lt;/math&gt;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0"/>
            <a:ext cx="67906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586" y="1600200"/>
            <a:ext cx="7837214" cy="4525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</a:rPr>
              <a:t>What features work best for e-mail?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02759"/>
            <a:ext cx="8229600" cy="332340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Clean data &gt; More data &gt; Fancier math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81448"/>
            <a:ext cx="8229600" cy="84471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Thanks!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37" y="0"/>
            <a:ext cx="701585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241"/>
            <a:ext cx="8229600" cy="4102922"/>
          </a:xfrm>
        </p:spPr>
        <p:txBody>
          <a:bodyPr/>
          <a:lstStyle/>
          <a:p>
            <a:r>
              <a:rPr lang="en-US" dirty="0" smtClean="0"/>
              <a:t>Files</a:t>
            </a:r>
          </a:p>
          <a:p>
            <a:r>
              <a:rPr lang="en-US" dirty="0" smtClean="0"/>
              <a:t>Database</a:t>
            </a:r>
          </a:p>
          <a:p>
            <a:r>
              <a:rPr lang="en-US" dirty="0" smtClean="0"/>
              <a:t>Document store</a:t>
            </a:r>
          </a:p>
          <a:p>
            <a:r>
              <a:rPr lang="en-US" dirty="0" smtClean="0"/>
              <a:t>API</a:t>
            </a:r>
          </a:p>
          <a:p>
            <a:r>
              <a:rPr lang="en-US" dirty="0" smtClean="0"/>
              <a:t>Crawling</a:t>
            </a:r>
          </a:p>
          <a:p>
            <a:r>
              <a:rPr lang="en-US" dirty="0" smtClean="0"/>
              <a:t>Streaming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59967" y="6488668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http://oreilly.com/catalog/0636920018254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724"/>
            <a:ext cx="4859967" cy="6376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068" y="2075793"/>
            <a:ext cx="7346731" cy="4050370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</a:rPr>
              <a:t>Getting data from the web.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648138"/>
            <a:ext cx="9144001" cy="547802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latin typeface="Courier"/>
                <a:cs typeface="Courier"/>
              </a:rPr>
              <a:t>curl http://strataconf.com/strata2011/public/schedule/detail/17164</a:t>
            </a:r>
          </a:p>
          <a:p>
            <a:pPr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>
              <a:buNone/>
            </a:pPr>
            <a:r>
              <a:rPr lang="en-US" sz="2400" dirty="0" smtClean="0">
                <a:latin typeface="Courier"/>
                <a:cs typeface="Courier"/>
              </a:rPr>
              <a:t>curl -</a:t>
            </a:r>
            <a:r>
              <a:rPr lang="en-US" sz="2400" dirty="0" err="1" smtClean="0">
                <a:latin typeface="Courier"/>
                <a:cs typeface="Courier"/>
              </a:rPr>
              <a:t>o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bootcamp.html</a:t>
            </a:r>
            <a:r>
              <a:rPr lang="en-US" sz="2400" dirty="0" smtClean="0">
                <a:latin typeface="Courier"/>
                <a:cs typeface="Courier"/>
              </a:rPr>
              <a:t> http://strataconf.com/strata2011/public/schedule/detail/17164</a:t>
            </a:r>
          </a:p>
          <a:p>
            <a:pPr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>
              <a:buNone/>
            </a:pPr>
            <a:r>
              <a:rPr lang="en-US" sz="2400" dirty="0" smtClean="0">
                <a:latin typeface="Courier"/>
                <a:cs typeface="Courier"/>
              </a:rPr>
              <a:t>curl --head http://bit.ly/feWn2O 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357" y="5627346"/>
            <a:ext cx="3288643" cy="1221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BeautifulSoup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2483" y="2469931"/>
            <a:ext cx="5167586" cy="36562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Parse messy HTML and XML, easily.</a:t>
            </a:r>
          </a:p>
          <a:p>
            <a:pPr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>
              <a:buNone/>
            </a:pPr>
            <a:endParaRPr lang="en-US" sz="1800" dirty="0">
              <a:latin typeface="Courier"/>
              <a:cs typeface="Courier"/>
            </a:endParaRPr>
          </a:p>
          <a:p>
            <a:pPr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>
              <a:buNone/>
            </a:pPr>
            <a:r>
              <a:rPr lang="en-US" sz="1400" dirty="0" smtClean="0">
                <a:latin typeface="Courier"/>
                <a:cs typeface="Courier"/>
              </a:rPr>
              <a:t>http://</a:t>
            </a:r>
            <a:r>
              <a:rPr lang="en-US" sz="1400" dirty="0" err="1" smtClean="0">
                <a:latin typeface="Courier"/>
                <a:cs typeface="Courier"/>
              </a:rPr>
              <a:t>www.crummy.com/software/BeautifulSoup</a:t>
            </a:r>
            <a:r>
              <a:rPr lang="en-US" sz="1400" dirty="0" smtClean="0">
                <a:latin typeface="Courier"/>
                <a:cs typeface="Courier"/>
              </a:rPr>
              <a:t>/</a:t>
            </a:r>
            <a:endParaRPr lang="en-US" sz="1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19114"/>
            <a:ext cx="3175000" cy="378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611</Words>
  <Application>Microsoft Macintosh PowerPoint</Application>
  <PresentationFormat>On-screen Show (4:3)</PresentationFormat>
  <Paragraphs>119</Paragraphs>
  <Slides>36</Slides>
  <Notes>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Working With Text Data</vt:lpstr>
      <vt:lpstr>Slide 2</vt:lpstr>
      <vt:lpstr>Slide 3</vt:lpstr>
      <vt:lpstr>Slide 4</vt:lpstr>
      <vt:lpstr>Data Sources</vt:lpstr>
      <vt:lpstr>Slide 6</vt:lpstr>
      <vt:lpstr>Slide 7</vt:lpstr>
      <vt:lpstr>Slide 8</vt:lpstr>
      <vt:lpstr>BeautifulSoup</vt:lpstr>
      <vt:lpstr>strata_bootcamp/code/text_data/content_parsing</vt:lpstr>
      <vt:lpstr>Slide 11</vt:lpstr>
      <vt:lpstr>Slide 12</vt:lpstr>
      <vt:lpstr>Content Extraction</vt:lpstr>
      <vt:lpstr>Slide 14</vt:lpstr>
      <vt:lpstr>Slide 15</vt:lpstr>
      <vt:lpstr>Slide 16</vt:lpstr>
      <vt:lpstr>inbox inventory</vt:lpstr>
      <vt:lpstr>Get the code:</vt:lpstr>
      <vt:lpstr>Slide 19</vt:lpstr>
      <vt:lpstr>Classification</vt:lpstr>
      <vt:lpstr>&lt;math&gt;</vt:lpstr>
      <vt:lpstr>Probability</vt:lpstr>
      <vt:lpstr>Axioms of Probability</vt:lpstr>
      <vt:lpstr>P(A or B) = P(A) +  P(B) – P(A and B)</vt:lpstr>
      <vt:lpstr>Bayes Law</vt:lpstr>
      <vt:lpstr>Slide 26</vt:lpstr>
      <vt:lpstr>Example</vt:lpstr>
      <vt:lpstr>Slide 28</vt:lpstr>
      <vt:lpstr>Slide 29</vt:lpstr>
      <vt:lpstr>Disease Diagnosis</vt:lpstr>
      <vt:lpstr>Bayesian Disease</vt:lpstr>
      <vt:lpstr>&lt;/math&gt;</vt:lpstr>
      <vt:lpstr>Slide 33</vt:lpstr>
      <vt:lpstr>Slide 34</vt:lpstr>
      <vt:lpstr>Slide 35</vt:lpstr>
      <vt:lpstr>Slide 36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Text Data</dc:title>
  <dc:creator>Hilary Mason</dc:creator>
  <cp:lastModifiedBy>Hilary Mason</cp:lastModifiedBy>
  <cp:revision>32</cp:revision>
  <dcterms:created xsi:type="dcterms:W3CDTF">2011-01-31T17:37:22Z</dcterms:created>
  <dcterms:modified xsi:type="dcterms:W3CDTF">2011-02-01T04:44:57Z</dcterms:modified>
</cp:coreProperties>
</file>